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5" r:id="rId48"/>
    <p:sldId id="306" r:id="rId49"/>
    <p:sldId id="304" r:id="rId50"/>
    <p:sldId id="307" r:id="rId51"/>
    <p:sldId id="308" r:id="rId52"/>
    <p:sldId id="309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8" autoAdjust="0"/>
    <p:restoredTop sz="95147" autoAdjust="0"/>
  </p:normalViewPr>
  <p:slideViewPr>
    <p:cSldViewPr snapToGrid="0">
      <p:cViewPr>
        <p:scale>
          <a:sx n="80" d="100"/>
          <a:sy n="80" d="100"/>
        </p:scale>
        <p:origin x="1934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8/31/2021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A5C80-0DA9-4FA2-94DD-24C3B1B3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866700"/>
            <a:ext cx="9373386" cy="51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6FFA-B499-4C2E-930B-11B3B6236571}"/>
              </a:ext>
            </a:extLst>
          </p:cNvPr>
          <p:cNvSpPr txBox="1"/>
          <p:nvPr/>
        </p:nvSpPr>
        <p:spPr>
          <a:xfrm>
            <a:off x="3808428" y="55301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441B-FCAF-4BE0-8CE2-49C14CF07A6A}"/>
              </a:ext>
            </a:extLst>
          </p:cNvPr>
          <p:cNvSpPr txBox="1"/>
          <p:nvPr/>
        </p:nvSpPr>
        <p:spPr>
          <a:xfrm>
            <a:off x="3808428" y="4908668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7DA11-BEFE-440A-99AD-4C439308CC49}"/>
              </a:ext>
            </a:extLst>
          </p:cNvPr>
          <p:cNvSpPr txBox="1"/>
          <p:nvPr/>
        </p:nvSpPr>
        <p:spPr>
          <a:xfrm>
            <a:off x="3808427" y="52194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47CC2-7DAA-49CC-BBF3-CE4296E2DE0A}"/>
              </a:ext>
            </a:extLst>
          </p:cNvPr>
          <p:cNvSpPr txBox="1"/>
          <p:nvPr/>
        </p:nvSpPr>
        <p:spPr>
          <a:xfrm>
            <a:off x="3808423" y="36112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D7F25-7F73-454B-AE37-ED56BBAB364C}"/>
              </a:ext>
            </a:extLst>
          </p:cNvPr>
          <p:cNvSpPr txBox="1"/>
          <p:nvPr/>
        </p:nvSpPr>
        <p:spPr>
          <a:xfrm>
            <a:off x="3808420" y="294736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514E-FDA1-49D2-833F-F3608C60E448}"/>
              </a:ext>
            </a:extLst>
          </p:cNvPr>
          <p:cNvSpPr txBox="1"/>
          <p:nvPr/>
        </p:nvSpPr>
        <p:spPr>
          <a:xfrm>
            <a:off x="3808421" y="32852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03F8C-9DB8-45C8-98F8-A30A2623A50E}"/>
              </a:ext>
            </a:extLst>
          </p:cNvPr>
          <p:cNvSpPr txBox="1"/>
          <p:nvPr/>
        </p:nvSpPr>
        <p:spPr>
          <a:xfrm>
            <a:off x="3808425" y="3965410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2279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27F9-CF57-4829-8E2B-2B87691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D709-D357-469A-ABCB-FF71C408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06-A8CC-4739-A078-F3526636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4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89B-60B7-4327-AD3E-13449001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BA6-62EF-4F73-A0C7-D1BBC912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694A-F0A3-4768-A955-9E09025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4311"/>
            <a:ext cx="1086001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983-B736-4DA3-A85E-229802D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61A-C0BB-4683-ABDD-ECF8EDEB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5A605-4280-4689-86F3-A7D7339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0" y="553825"/>
            <a:ext cx="925959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17DF-2883-4D72-AD85-D2DC60A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B70F2B-196F-4495-801A-2916EA3D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8FADF-7898-45F8-BF2A-2DB23F9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371313"/>
            <a:ext cx="9107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F4-A826-4440-87AE-232B3F32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153-8DD2-444A-AAFF-8BF3B6C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A27AC-BB03-4EC4-9696-C21D3354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737812"/>
            <a:ext cx="1100291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3349-27C8-4E7E-A768-B09674C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603E-DF37-4D3A-B039-C55845F5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F82B2-82B6-48DF-BFD3-280946F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47232"/>
            <a:ext cx="961206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5D2E-2092-48EB-985C-07E492E4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F4C-C8AB-4669-9C0A-D9AAD070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294A-2FAD-47E4-B36F-B4520D98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533260"/>
            <a:ext cx="792590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9F3-E8EA-4A7F-8CDE-867A8C5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BDD0-5A05-4AD9-B68B-E8FCED1E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D93E-E4CA-42F9-9639-39A8874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66285"/>
            <a:ext cx="1061233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BA4-5A44-4D90-BBC3-3CB658D3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CE99-273A-45F9-9AB4-EEEE9C0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9BD6F-B1A2-4789-A42E-77906F2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190312"/>
            <a:ext cx="9945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E34-A976-46D0-8E59-407D228D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314-83FF-4859-B6FE-BEE0336F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A0E-25B3-4E60-A433-870F3945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647576"/>
            <a:ext cx="8440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D1EF-66F9-4594-891D-45BED79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1EC4-C963-44D4-A6BD-01538E67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89921-385E-4272-953B-F2E42365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09497"/>
            <a:ext cx="717332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2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00C9-3CDD-4CAD-9E7C-6AA13A7A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09A0-EFBE-4799-B27E-18E752FC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F0F85-147F-4D50-A9F2-F0EEDF4A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80" y="0"/>
            <a:ext cx="795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1F19-01B9-4892-9752-4CC2F40C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F69-9ACD-4593-8BDB-688DE32B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7A99E-85E5-4EFE-8124-B8DCC8D9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77" y="0"/>
            <a:ext cx="843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94FEF-B8D1-4FC3-A769-D1D0DA08C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1096973" y="976374"/>
            <a:ext cx="3172268" cy="1844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67747-C2A0-4F32-8D29-BCF39DAD1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98"/>
          <a:stretch/>
        </p:blipFill>
        <p:spPr>
          <a:xfrm>
            <a:off x="1096973" y="3062752"/>
            <a:ext cx="3172268" cy="2799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2A669-BEED-46FA-B14A-343B552588BC}"/>
              </a:ext>
            </a:extLst>
          </p:cNvPr>
          <p:cNvSpPr txBox="1"/>
          <p:nvPr/>
        </p:nvSpPr>
        <p:spPr>
          <a:xfrm>
            <a:off x="2409431" y="2693420"/>
            <a:ext cx="54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39930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100000" r="-20139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300000" r="-20139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500000" r="-2993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306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470209-B6B4-44D3-AF98-61C84F2650E9}"/>
              </a:ext>
            </a:extLst>
          </p:cNvPr>
          <p:cNvSpPr txBox="1"/>
          <p:nvPr/>
        </p:nvSpPr>
        <p:spPr>
          <a:xfrm>
            <a:off x="6144724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BBFEC-CDAC-4817-BA13-4D249C8C5A60}"/>
              </a:ext>
            </a:extLst>
          </p:cNvPr>
          <p:cNvSpPr txBox="1"/>
          <p:nvPr/>
        </p:nvSpPr>
        <p:spPr>
          <a:xfrm>
            <a:off x="9660681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matrix</a:t>
            </a:r>
          </a:p>
        </p:txBody>
      </p:sp>
    </p:spTree>
    <p:extLst>
      <p:ext uri="{BB962C8B-B14F-4D97-AF65-F5344CB8AC3E}">
        <p14:creationId xmlns:p14="http://schemas.microsoft.com/office/powerpoint/2010/main" val="1217555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75C1594-4DA4-4986-A8DC-C968D456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758029"/>
                  </p:ext>
                </p:extLst>
              </p:nvPr>
            </p:nvGraphicFramePr>
            <p:xfrm>
              <a:off x="5042705" y="2120278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1758029"/>
                  </p:ext>
                </p:extLst>
              </p:nvPr>
            </p:nvGraphicFramePr>
            <p:xfrm>
              <a:off x="5042705" y="2120278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C40902A5-EAE5-4190-B1CA-6A1516DD65E0}"/>
              </a:ext>
            </a:extLst>
          </p:cNvPr>
          <p:cNvSpPr/>
          <p:nvPr/>
        </p:nvSpPr>
        <p:spPr>
          <a:xfrm>
            <a:off x="4802187" y="3068178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C4950-33E2-4228-91DC-5F5116FC7D46}"/>
              </a:ext>
            </a:extLst>
          </p:cNvPr>
          <p:cNvSpPr txBox="1"/>
          <p:nvPr/>
        </p:nvSpPr>
        <p:spPr>
          <a:xfrm>
            <a:off x="4796742" y="1848301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D8890C-3C40-4CCE-9273-B0C5DA1A6E6C}"/>
              </a:ext>
            </a:extLst>
          </p:cNvPr>
          <p:cNvSpPr txBox="1"/>
          <p:nvPr/>
        </p:nvSpPr>
        <p:spPr>
          <a:xfrm>
            <a:off x="6706284" y="1815953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BDE15-BB04-4613-A3AD-6ECC31BCF438}"/>
              </a:ext>
            </a:extLst>
          </p:cNvPr>
          <p:cNvSpPr txBox="1"/>
          <p:nvPr/>
        </p:nvSpPr>
        <p:spPr>
          <a:xfrm>
            <a:off x="7164654" y="4262347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65252"/>
                  </p:ext>
                </p:extLst>
              </p:nvPr>
            </p:nvGraphicFramePr>
            <p:xfrm>
              <a:off x="10808" y="2414819"/>
              <a:ext cx="29260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/>
                            <a:t>Cell type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Cell type 2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/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6865252"/>
                  </p:ext>
                </p:extLst>
              </p:nvPr>
            </p:nvGraphicFramePr>
            <p:xfrm>
              <a:off x="10808" y="2414819"/>
              <a:ext cx="29260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/>
                            <a:t>Cell type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Cell type 2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833" b="-5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/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74" t="-100000" r="-198347" b="-41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/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0833" t="-302500" r="-100000" b="-2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402500" r="-300833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502500" r="-300833" b="-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74" t="-502500" r="-198347" b="-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00833" t="-502500" b="-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4598656"/>
                  </p:ext>
                </p:extLst>
              </p:nvPr>
            </p:nvGraphicFramePr>
            <p:xfrm>
              <a:off x="3025215" y="2408409"/>
              <a:ext cx="1645920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Covariate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84598656"/>
                  </p:ext>
                </p:extLst>
              </p:nvPr>
            </p:nvGraphicFramePr>
            <p:xfrm>
              <a:off x="3025215" y="2408409"/>
              <a:ext cx="1645920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Covariate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741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99265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741" t="-100000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99265" b="-3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741" t="-292683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78571" r="-992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741" t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5FE4455-2949-4405-A35C-71D97F9E5DA8}"/>
              </a:ext>
            </a:extLst>
          </p:cNvPr>
          <p:cNvSpPr txBox="1"/>
          <p:nvPr/>
        </p:nvSpPr>
        <p:spPr>
          <a:xfrm>
            <a:off x="1390508" y="2064357"/>
            <a:ext cx="9534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count matrix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DFB15B-4C97-45C6-8781-91C8C91A091B}"/>
              </a:ext>
            </a:extLst>
          </p:cNvPr>
          <p:cNvSpPr txBox="1"/>
          <p:nvPr/>
        </p:nvSpPr>
        <p:spPr>
          <a:xfrm>
            <a:off x="3330064" y="2059270"/>
            <a:ext cx="10276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design matrix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379202"/>
                  </p:ext>
                </p:extLst>
              </p:nvPr>
            </p:nvGraphicFramePr>
            <p:xfrm>
              <a:off x="6238093" y="2336658"/>
              <a:ext cx="219456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/>
                            <a:t>Cell type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Cell type 2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37379202"/>
                  </p:ext>
                </p:extLst>
              </p:nvPr>
            </p:nvGraphicFramePr>
            <p:xfrm>
              <a:off x="6238093" y="2336658"/>
              <a:ext cx="219456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/>
                            <a:t>Cell type 1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/>
                            <a:t>Cell type 2</a:t>
                          </a:r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67" r="-1667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33" t="-100000" r="-202500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302500" r="-100826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833" t="-502500" r="-202500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1667" t="-502500" r="-1667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6940521"/>
                  </p:ext>
                </p:extLst>
              </p:nvPr>
            </p:nvGraphicFramePr>
            <p:xfrm>
              <a:off x="6238093" y="4685682"/>
              <a:ext cx="2468880" cy="123361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Covariate 1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1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2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0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oMath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1000" b="1" i="1" smtClean="0">
                                        <a:latin typeface="Cambria Math" panose="02040503050406030204" pitchFamily="18" charset="0"/>
                                      </a:rPr>
                                      <m:t>𝑲𝒋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6940521"/>
                  </p:ext>
                </p:extLst>
              </p:nvPr>
            </p:nvGraphicFramePr>
            <p:xfrm>
              <a:off x="6238093" y="4685682"/>
              <a:ext cx="2468880" cy="123361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Covariate 1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741" b="-41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1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265" t="-97561" r="-99265" b="-3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1" dirty="0"/>
                            <a:t>Cell type 2</a:t>
                          </a:r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302500" r="-200741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265" t="-302500" r="-99265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582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374419" r="-200741" b="-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1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741" t="-374419" b="-69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Left Bracket 52">
            <a:extLst>
              <a:ext uri="{FF2B5EF4-FFF2-40B4-BE49-F238E27FC236}">
                <a16:creationId xmlns:a16="http://schemas.microsoft.com/office/drawing/2014/main" id="{B106601F-218E-40FD-9E18-68ADEB823A0A}"/>
              </a:ext>
            </a:extLst>
          </p:cNvPr>
          <p:cNvSpPr/>
          <p:nvPr/>
        </p:nvSpPr>
        <p:spPr>
          <a:xfrm>
            <a:off x="1867229" y="4380921"/>
            <a:ext cx="476722" cy="1654935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/>
              <p:nvPr/>
            </p:nvSpPr>
            <p:spPr>
              <a:xfrm>
                <a:off x="225213" y="4685682"/>
                <a:ext cx="14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13" y="4685682"/>
                <a:ext cx="1425070" cy="276999"/>
              </a:xfrm>
              <a:prstGeom prst="rect">
                <a:avLst/>
              </a:prstGeom>
              <a:blipFill>
                <a:blip r:embed="rId7"/>
                <a:stretch>
                  <a:fillRect l="-3846" r="-29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C4EFBC96-724B-40EE-B81B-4EC8038F4A3A}"/>
              </a:ext>
            </a:extLst>
          </p:cNvPr>
          <p:cNvSpPr/>
          <p:nvPr/>
        </p:nvSpPr>
        <p:spPr>
          <a:xfrm>
            <a:off x="244532" y="505900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F5A3CB-B0FB-475C-B714-EDA65C4A1978}"/>
              </a:ext>
            </a:extLst>
          </p:cNvPr>
          <p:cNvSpPr txBox="1"/>
          <p:nvPr/>
        </p:nvSpPr>
        <p:spPr>
          <a:xfrm>
            <a:off x="1867229" y="5723492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C2009F-65BA-4CE9-8D7B-90B461531C72}"/>
              </a:ext>
            </a:extLst>
          </p:cNvPr>
          <p:cNvSpPr txBox="1"/>
          <p:nvPr/>
        </p:nvSpPr>
        <p:spPr>
          <a:xfrm>
            <a:off x="1867229" y="6028253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FA345-B3FC-4D15-83D9-6AEAE1A42B17}"/>
              </a:ext>
            </a:extLst>
          </p:cNvPr>
          <p:cNvSpPr txBox="1"/>
          <p:nvPr/>
        </p:nvSpPr>
        <p:spPr>
          <a:xfrm>
            <a:off x="2370794" y="4119311"/>
            <a:ext cx="24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base model : null model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 : full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6309CC-F257-4E84-B0C1-EEFC30DEF350}"/>
              </a:ext>
            </a:extLst>
          </p:cNvPr>
          <p:cNvSpPr txBox="1"/>
          <p:nvPr/>
        </p:nvSpPr>
        <p:spPr>
          <a:xfrm>
            <a:off x="2370794" y="5881967"/>
            <a:ext cx="242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fixed overdispersion term 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871F5F4-F92C-4418-A2A0-01182FF8952E}"/>
              </a:ext>
            </a:extLst>
          </p:cNvPr>
          <p:cNvSpPr/>
          <p:nvPr/>
        </p:nvSpPr>
        <p:spPr>
          <a:xfrm>
            <a:off x="4801506" y="5059007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2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A4E6A-E74D-4097-B1F9-AFF677BB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" descr="Figure A-1">
            <a:extLst>
              <a:ext uri="{FF2B5EF4-FFF2-40B4-BE49-F238E27FC236}">
                <a16:creationId xmlns:a16="http://schemas.microsoft.com/office/drawing/2014/main" id="{05FF7752-5401-4E42-BE49-9DD4F96195E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3459734" y="3429000"/>
            <a:ext cx="1331595" cy="115951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F72BFC32-ABE7-4FCB-9718-41BF9B6B9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695" y="2179951"/>
            <a:ext cx="457200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7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5307-299B-4BC4-82BE-85FA78A6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B3222F8-9375-4242-B4F0-7391902559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5" y="2172490"/>
            <a:ext cx="4572009" cy="3657607"/>
          </a:xfrm>
        </p:spPr>
      </p:pic>
    </p:spTree>
    <p:extLst>
      <p:ext uri="{BB962C8B-B14F-4D97-AF65-F5344CB8AC3E}">
        <p14:creationId xmlns:p14="http://schemas.microsoft.com/office/powerpoint/2010/main" val="1646336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AB4CA-BA11-4F92-88BE-0FB5B2194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E47A993-ED18-4EB7-B90E-C6B72E88D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95496"/>
            <a:ext cx="4572009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921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7B927E16-6961-4CA7-98CE-78668C238620}"/>
              </a:ext>
            </a:extLst>
          </p:cNvPr>
          <p:cNvGrpSpPr/>
          <p:nvPr/>
        </p:nvGrpSpPr>
        <p:grpSpPr>
          <a:xfrm>
            <a:off x="838200" y="1860816"/>
            <a:ext cx="10645842" cy="4954578"/>
            <a:chOff x="838200" y="1860816"/>
            <a:chExt cx="10645842" cy="4954578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88534D3-2B2A-468E-80DB-B6D0809C1995}"/>
                </a:ext>
              </a:extLst>
            </p:cNvPr>
            <p:cNvSpPr/>
            <p:nvPr/>
          </p:nvSpPr>
          <p:spPr>
            <a:xfrm>
              <a:off x="1189083" y="1860816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Cell Pool</a:t>
              </a:r>
            </a:p>
            <a:p>
              <a:pPr algn="ctr"/>
              <a:r>
                <a:rPr lang="en-US" dirty="0"/>
                <a:t>(gene expression matrix + true label)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326BF7E-DBC6-46A6-9299-22F23B816E31}"/>
                </a:ext>
              </a:extLst>
            </p:cNvPr>
            <p:cNvCxnSpPr/>
            <p:nvPr/>
          </p:nvCxnSpPr>
          <p:spPr>
            <a:xfrm>
              <a:off x="2115888" y="2987699"/>
              <a:ext cx="0" cy="473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55DD4C-B0D7-4CCA-8B82-C68FE7B2CD0B}"/>
                    </a:ext>
                  </a:extLst>
                </p:cNvPr>
                <p:cNvSpPr txBox="1"/>
                <p:nvPr/>
              </p:nvSpPr>
              <p:spPr>
                <a:xfrm>
                  <a:off x="2307271" y="2914562"/>
                  <a:ext cx="5486397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0" dirty="0"/>
                    <a:t>Step1: Cells Selection(for each </a:t>
                  </a:r>
                  <a:r>
                    <a:rPr lang="en-US" b="0" dirty="0" err="1"/>
                    <a:t>condtion</a:t>
                  </a:r>
                  <a:r>
                    <a:rPr lang="en-US" b="0" dirty="0"/>
                    <a:t>)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𝐷𝑖𝑟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𝑀𝑢𝑙𝑡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755DD4C-B0D7-4CCA-8B82-C68FE7B2CD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07271" y="2914562"/>
                  <a:ext cx="5486397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889" t="-4717" r="-70111" b="-75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31D6BD5-9DE2-4A59-9D10-30526A204DC2}"/>
                </a:ext>
              </a:extLst>
            </p:cNvPr>
            <p:cNvSpPr/>
            <p:nvPr/>
          </p:nvSpPr>
          <p:spPr>
            <a:xfrm>
              <a:off x="1189081" y="3685349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Selected Cells</a:t>
              </a:r>
            </a:p>
            <a:p>
              <a:pPr algn="ctr"/>
              <a:r>
                <a:rPr lang="en-US" dirty="0"/>
                <a:t>(Simulated data)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1599B692-E7C9-455A-B97A-0C9E0BCAD859}"/>
                </a:ext>
              </a:extLst>
            </p:cNvPr>
            <p:cNvCxnSpPr/>
            <p:nvPr/>
          </p:nvCxnSpPr>
          <p:spPr>
            <a:xfrm>
              <a:off x="2158419" y="4772103"/>
              <a:ext cx="0" cy="47314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F69A9B8-B77D-4D7F-B89D-F71DF59E051B}"/>
                </a:ext>
              </a:extLst>
            </p:cNvPr>
            <p:cNvSpPr txBox="1"/>
            <p:nvPr/>
          </p:nvSpPr>
          <p:spPr>
            <a:xfrm>
              <a:off x="2307271" y="4666575"/>
              <a:ext cx="54863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dirty="0"/>
                <a:t>Step2: Clustering 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92BFE65-CC1F-48CE-ADB1-988CD031EA2F}"/>
                </a:ext>
              </a:extLst>
            </p:cNvPr>
            <p:cNvSpPr/>
            <p:nvPr/>
          </p:nvSpPr>
          <p:spPr>
            <a:xfrm>
              <a:off x="1189081" y="5367479"/>
              <a:ext cx="3032051" cy="93555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count matrix +</a:t>
              </a:r>
            </a:p>
            <a:p>
              <a:pPr algn="ctr"/>
              <a:r>
                <a:rPr lang="en-US" dirty="0"/>
                <a:t>design matrix +</a:t>
              </a:r>
            </a:p>
            <a:p>
              <a:pPr algn="ctr"/>
              <a:r>
                <a:rPr lang="en-US" dirty="0"/>
                <a:t>confusion matrix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7710C08-8C69-4082-9D5A-FDEDC0ABE52B}"/>
                </a:ext>
              </a:extLst>
            </p:cNvPr>
            <p:cNvCxnSpPr>
              <a:cxnSpLocks/>
            </p:cNvCxnSpPr>
            <p:nvPr/>
          </p:nvCxnSpPr>
          <p:spPr>
            <a:xfrm>
              <a:off x="4586181" y="5844294"/>
              <a:ext cx="4642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C72F5F-81A1-48C5-BC59-1CC833961B5D}"/>
                </a:ext>
              </a:extLst>
            </p:cNvPr>
            <p:cNvSpPr txBox="1"/>
            <p:nvPr/>
          </p:nvSpPr>
          <p:spPr>
            <a:xfrm>
              <a:off x="5809804" y="5061068"/>
              <a:ext cx="567423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Step 3: Differential Composition Analysis</a:t>
              </a:r>
            </a:p>
            <a:p>
              <a:pPr lvl="1"/>
              <a:r>
                <a:rPr lang="en-US" dirty="0"/>
                <a:t>DCATS  -&gt; p values</a:t>
              </a:r>
            </a:p>
            <a:p>
              <a:pPr lvl="1"/>
              <a:r>
                <a:rPr lang="en-US" dirty="0"/>
                <a:t>Fisher’s exact test -&gt; p values </a:t>
              </a:r>
            </a:p>
            <a:p>
              <a:pPr lvl="1"/>
              <a:r>
                <a:rPr lang="en-US" dirty="0"/>
                <a:t>speckle -&gt; p values </a:t>
              </a:r>
            </a:p>
            <a:p>
              <a:pPr lvl="1"/>
              <a:r>
                <a:rPr lang="en-US" dirty="0" err="1"/>
                <a:t>diffcyt</a:t>
              </a:r>
              <a:r>
                <a:rPr lang="en-US" dirty="0"/>
                <a:t> -&gt; p values </a:t>
              </a:r>
            </a:p>
            <a:p>
              <a:pPr lvl="1"/>
              <a:r>
                <a:rPr lang="en-US" dirty="0" err="1"/>
                <a:t>scDC</a:t>
              </a:r>
              <a:r>
                <a:rPr lang="en-US" dirty="0"/>
                <a:t> -&gt; p values</a:t>
              </a:r>
            </a:p>
          </p:txBody>
        </p:sp>
        <p:sp>
          <p:nvSpPr>
            <p:cNvPr id="14" name="Left Brace 13">
              <a:extLst>
                <a:ext uri="{FF2B5EF4-FFF2-40B4-BE49-F238E27FC236}">
                  <a16:creationId xmlns:a16="http://schemas.microsoft.com/office/drawing/2014/main" id="{B35695B4-7439-46BB-982E-868B3C82EC1A}"/>
                </a:ext>
              </a:extLst>
            </p:cNvPr>
            <p:cNvSpPr/>
            <p:nvPr/>
          </p:nvSpPr>
          <p:spPr>
            <a:xfrm>
              <a:off x="5597154" y="5524033"/>
              <a:ext cx="165472" cy="1152992"/>
            </a:xfrm>
            <a:prstGeom prst="lef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CA49900-06AD-4EA8-8D4E-842DFC619B46}"/>
                </a:ext>
              </a:extLst>
            </p:cNvPr>
            <p:cNvSpPr/>
            <p:nvPr/>
          </p:nvSpPr>
          <p:spPr>
            <a:xfrm>
              <a:off x="838200" y="5109029"/>
              <a:ext cx="9943208" cy="169208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141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BE2E10EE-2133-40B2-B4F6-FDBA78AE65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23"/>
          <a:stretch/>
        </p:blipFill>
        <p:spPr>
          <a:xfrm>
            <a:off x="603873" y="228600"/>
            <a:ext cx="7315215" cy="313372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0C3CA9-4E30-4CA8-810C-504816CC95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285259"/>
              </p:ext>
            </p:extLst>
          </p:nvPr>
        </p:nvGraphicFramePr>
        <p:xfrm>
          <a:off x="514346" y="3444078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82318350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9421917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1961220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3599009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1153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960241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0675808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848771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07594945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566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662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031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0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330404"/>
                  </a:ext>
                </a:extLst>
              </a:tr>
            </a:tbl>
          </a:graphicData>
        </a:graphic>
      </p:graphicFrame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BE40C54-9A39-412A-8E3A-4555BA3ED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894"/>
          <a:stretch/>
        </p:blipFill>
        <p:spPr>
          <a:xfrm>
            <a:off x="623300" y="4592631"/>
            <a:ext cx="7315215" cy="515938"/>
          </a:xfrm>
          <a:prstGeom prst="rect">
            <a:avLst/>
          </a:prstGeom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12246A3-E594-4BFC-B3F6-FC3B27C50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7013571"/>
              </p:ext>
            </p:extLst>
          </p:nvPr>
        </p:nvGraphicFramePr>
        <p:xfrm>
          <a:off x="4655064" y="3429000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0659704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75861977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9240811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4257603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872550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2614306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87228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3532942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597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6524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2886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161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9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5615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FA589EF-3E1F-49EA-B4E0-E00C12EB9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23"/>
          <a:stretch/>
        </p:blipFill>
        <p:spPr>
          <a:xfrm>
            <a:off x="838200" y="404813"/>
            <a:ext cx="10515600" cy="3024187"/>
          </a:xfrm>
        </p:spPr>
      </p:pic>
      <p:pic>
        <p:nvPicPr>
          <p:cNvPr id="6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34AD13-F4F8-4772-B2D6-66FFADA21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413"/>
          <a:stretch/>
        </p:blipFill>
        <p:spPr>
          <a:xfrm>
            <a:off x="742950" y="4602156"/>
            <a:ext cx="10515600" cy="476250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EC30FB-C8DA-4BC6-ABF2-D66BB3DBD1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2190297"/>
              </p:ext>
            </p:extLst>
          </p:nvPr>
        </p:nvGraphicFramePr>
        <p:xfrm>
          <a:off x="514346" y="3444078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82318350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9421917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1961220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3599009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1153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9602416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0675808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848771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075949451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156664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3486629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0311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13490415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233040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7FB7027-566C-43F6-B5A4-81722E48BA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702642"/>
              </p:ext>
            </p:extLst>
          </p:nvPr>
        </p:nvGraphicFramePr>
        <p:xfrm>
          <a:off x="4655064" y="3429000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0659704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475861977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92408119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4257603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8725505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2614306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87228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43532942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4859701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6524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6728861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11610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4955807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71EFD3A-AB6D-48AE-BC0F-8E2C18292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17507"/>
              </p:ext>
            </p:extLst>
          </p:nvPr>
        </p:nvGraphicFramePr>
        <p:xfrm>
          <a:off x="8208266" y="3444078"/>
          <a:ext cx="314553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93192">
                  <a:extLst>
                    <a:ext uri="{9D8B030D-6E8A-4147-A177-3AD203B41FA5}">
                      <a16:colId xmlns:a16="http://schemas.microsoft.com/office/drawing/2014/main" val="359153239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98418204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51938825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63776048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7058425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55939893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7302720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690569660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49374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308935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81082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74105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3584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04011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FA63F-2C75-4352-AD8F-9E68CCA6A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1E65B08-17DC-465E-98E4-BD46E9D17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629"/>
          <a:stretch/>
        </p:blipFill>
        <p:spPr>
          <a:xfrm>
            <a:off x="4400545" y="6099178"/>
            <a:ext cx="3657607" cy="415925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1DA0DF3-4E72-414D-B249-7785F0CC9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37"/>
          <a:stretch/>
        </p:blipFill>
        <p:spPr>
          <a:xfrm>
            <a:off x="4267196" y="1562097"/>
            <a:ext cx="3657607" cy="3257554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ACD261D-DDC6-480C-8C5C-A17EB34F0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559340"/>
              </p:ext>
            </p:extLst>
          </p:nvPr>
        </p:nvGraphicFramePr>
        <p:xfrm>
          <a:off x="4047747" y="4915693"/>
          <a:ext cx="3877056" cy="11430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4119830061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51178212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72809117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309504059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67288371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056464954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2002001980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56796195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166182736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truth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883424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921247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976270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05409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2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245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499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21713</TotalTime>
  <Words>1159</Words>
  <Application>Microsoft Office PowerPoint</Application>
  <PresentationFormat>Widescreen</PresentationFormat>
  <Paragraphs>602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Xinyi</cp:lastModifiedBy>
  <cp:revision>94</cp:revision>
  <dcterms:created xsi:type="dcterms:W3CDTF">2021-04-14T08:08:52Z</dcterms:created>
  <dcterms:modified xsi:type="dcterms:W3CDTF">2021-09-01T03:22:30Z</dcterms:modified>
</cp:coreProperties>
</file>